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5" r:id="rId1"/>
  </p:sldMasterIdLst>
  <p:notesMasterIdLst>
    <p:notesMasterId r:id="rId26"/>
  </p:notesMasterIdLst>
  <p:sldIdLst>
    <p:sldId id="256" r:id="rId2"/>
    <p:sldId id="280" r:id="rId3"/>
    <p:sldId id="258" r:id="rId4"/>
    <p:sldId id="259" r:id="rId5"/>
    <p:sldId id="260" r:id="rId6"/>
    <p:sldId id="261" r:id="rId7"/>
    <p:sldId id="262" r:id="rId8"/>
    <p:sldId id="263" r:id="rId9"/>
    <p:sldId id="275" r:id="rId10"/>
    <p:sldId id="276" r:id="rId11"/>
    <p:sldId id="277" r:id="rId12"/>
    <p:sldId id="278" r:id="rId13"/>
    <p:sldId id="279"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18:26:53.762"/>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18:26:54.094"/>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EA48C-62A1-4E1C-9B42-B3F98F798DA3}"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C15D9-6100-4CC3-AED3-9D5CA7BC21EC}" type="slidenum">
              <a:rPr lang="en-US" smtClean="0"/>
              <a:t>‹#›</a:t>
            </a:fld>
            <a:endParaRPr lang="en-US"/>
          </a:p>
        </p:txBody>
      </p:sp>
    </p:spTree>
    <p:extLst>
      <p:ext uri="{BB962C8B-B14F-4D97-AF65-F5344CB8AC3E}">
        <p14:creationId xmlns:p14="http://schemas.microsoft.com/office/powerpoint/2010/main" val="205580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C15D9-6100-4CC3-AED3-9D5CA7BC21EC}" type="slidenum">
              <a:rPr lang="en-US" smtClean="0"/>
              <a:t>1</a:t>
            </a:fld>
            <a:endParaRPr lang="en-US"/>
          </a:p>
        </p:txBody>
      </p:sp>
    </p:spTree>
    <p:extLst>
      <p:ext uri="{BB962C8B-B14F-4D97-AF65-F5344CB8AC3E}">
        <p14:creationId xmlns:p14="http://schemas.microsoft.com/office/powerpoint/2010/main" val="27607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C15D9-6100-4CC3-AED3-9D5CA7BC21EC}" type="slidenum">
              <a:rPr lang="en-US" smtClean="0"/>
              <a:t>22</a:t>
            </a:fld>
            <a:endParaRPr lang="en-US"/>
          </a:p>
        </p:txBody>
      </p:sp>
    </p:spTree>
    <p:extLst>
      <p:ext uri="{BB962C8B-B14F-4D97-AF65-F5344CB8AC3E}">
        <p14:creationId xmlns:p14="http://schemas.microsoft.com/office/powerpoint/2010/main" val="2382308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708242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9EBBE-4A80-489F-8914-18A9A8C2C91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329643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76343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35956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1546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769568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83693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666518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504140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59333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6065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48253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C9EBBE-4A80-489F-8914-18A9A8C2C91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411355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C9EBBE-4A80-489F-8914-18A9A8C2C915}"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86337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05913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84202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4C9EBBE-4A80-489F-8914-18A9A8C2C915}" type="datetimeFigureOut">
              <a:rPr lang="en-US" smtClean="0"/>
              <a:t>11/3/2022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422509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C9EBBE-4A80-489F-8914-18A9A8C2C91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59830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C9EBBE-4A80-489F-8914-18A9A8C2C915}" type="datetimeFigureOut">
              <a:rPr lang="en-US" smtClean="0"/>
              <a:t>11/3/2022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8D4FDAF-1D4B-4E04-8C01-3B77CE161F86}" type="slidenum">
              <a:rPr lang="en-US" smtClean="0"/>
              <a:t>‹#›</a:t>
            </a:fld>
            <a:endParaRPr lang="en-US"/>
          </a:p>
        </p:txBody>
      </p:sp>
    </p:spTree>
    <p:extLst>
      <p:ext uri="{BB962C8B-B14F-4D97-AF65-F5344CB8AC3E}">
        <p14:creationId xmlns:p14="http://schemas.microsoft.com/office/powerpoint/2010/main" val="439839137"/>
      </p:ext>
    </p:extLst>
  </p:cSld>
  <p:clrMap bg1="dk1" tx1="lt1" bg2="dk2"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jfi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8.jfif"/><Relationship Id="rId5" Type="http://schemas.openxmlformats.org/officeDocument/2006/relationships/image" Target="../media/image7.jfif"/><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C94B3B-55D0-ADE4-3C25-6CA70A8F5F94}"/>
              </a:ext>
            </a:extLst>
          </p:cNvPr>
          <p:cNvSpPr>
            <a:spLocks noGrp="1"/>
          </p:cNvSpPr>
          <p:nvPr>
            <p:ph type="title"/>
          </p:nvPr>
        </p:nvSpPr>
        <p:spPr>
          <a:xfrm>
            <a:off x="268359" y="447870"/>
            <a:ext cx="11112404" cy="2565918"/>
          </a:xfrm>
        </p:spPr>
        <p:txBody>
          <a:bodyPr>
            <a:normAutofit fontScale="90000"/>
          </a:bodyPr>
          <a:lstStyle/>
          <a:p>
            <a:r>
              <a:rPr lang="en-US" sz="4900" b="1" i="1" dirty="0">
                <a:solidFill>
                  <a:srgbClr val="00B050"/>
                </a:solidFill>
                <a:effectLst>
                  <a:outerShdw blurRad="38100" dist="38100" dir="2700000" algn="tl">
                    <a:srgbClr val="000000">
                      <a:alpha val="43137"/>
                    </a:srgbClr>
                  </a:outerShdw>
                </a:effectLst>
              </a:rPr>
              <a:t>       </a:t>
            </a:r>
            <a:r>
              <a:rPr lang="en-US" sz="4900" b="1" i="1" dirty="0">
                <a:solidFill>
                  <a:schemeClr val="accent3"/>
                </a:solidFill>
                <a:effectLst>
                  <a:outerShdw blurRad="38100" dist="38100" dir="2700000" algn="tl">
                    <a:srgbClr val="000000">
                      <a:alpha val="43137"/>
                    </a:srgbClr>
                  </a:outerShdw>
                </a:effectLst>
              </a:rPr>
              <a:t>Major tourist spots in Bangladesh</a:t>
            </a:r>
            <a:br>
              <a:rPr lang="en-US" sz="4900" b="1" i="1" dirty="0">
                <a:solidFill>
                  <a:srgbClr val="00B050"/>
                </a:solidFill>
                <a:effectLst>
                  <a:outerShdw blurRad="38100" dist="38100" dir="2700000" algn="tl">
                    <a:srgbClr val="000000">
                      <a:alpha val="43137"/>
                    </a:srgbClr>
                  </a:outerShdw>
                </a:effectLst>
              </a:rPr>
            </a:br>
            <a:br>
              <a:rPr lang="en-US" b="1" i="1" dirty="0">
                <a:effectLst>
                  <a:outerShdw blurRad="38100" dist="38100" dir="2700000" algn="tl">
                    <a:srgbClr val="000000">
                      <a:alpha val="43137"/>
                    </a:srgbClr>
                  </a:outerShdw>
                </a:effectLst>
              </a:rPr>
            </a:br>
            <a:br>
              <a:rPr lang="en-US" sz="4400" dirty="0"/>
            </a:br>
            <a:endParaRPr lang="en-US" b="1" i="1" dirty="0">
              <a:effectLst>
                <a:outerShdw blurRad="38100" dist="38100" dir="2700000" algn="tl">
                  <a:srgbClr val="000000">
                    <a:alpha val="43137"/>
                  </a:srgbClr>
                </a:outerShdw>
              </a:effectLst>
            </a:endParaRPr>
          </a:p>
        </p:txBody>
      </p:sp>
      <p:sp>
        <p:nvSpPr>
          <p:cNvPr id="7" name="Text Placeholder 6">
            <a:extLst>
              <a:ext uri="{FF2B5EF4-FFF2-40B4-BE49-F238E27FC236}">
                <a16:creationId xmlns:a16="http://schemas.microsoft.com/office/drawing/2014/main" id="{8EF5FA28-0F2E-25D5-9F80-1D55AB479EB7}"/>
              </a:ext>
            </a:extLst>
          </p:cNvPr>
          <p:cNvSpPr>
            <a:spLocks noGrp="1"/>
          </p:cNvSpPr>
          <p:nvPr>
            <p:ph type="body" idx="1"/>
          </p:nvPr>
        </p:nvSpPr>
        <p:spPr>
          <a:xfrm>
            <a:off x="1389605" y="3269159"/>
            <a:ext cx="8110530" cy="3140971"/>
          </a:xfrm>
        </p:spPr>
        <p:txBody>
          <a:bodyPr>
            <a:normAutofit/>
          </a:bodyPr>
          <a:lstStyle/>
          <a:p>
            <a:pPr algn="ctr"/>
            <a:r>
              <a:rPr lang="en-US" sz="1800" dirty="0">
                <a:solidFill>
                  <a:schemeClr val="tx1"/>
                </a:solidFill>
              </a:rPr>
              <a:t>Course Instructor:  </a:t>
            </a:r>
            <a:r>
              <a:rPr lang="en-US" sz="1800" dirty="0">
                <a:solidFill>
                  <a:srgbClr val="00B0F0"/>
                </a:solidFill>
              </a:rPr>
              <a:t>FARHANA AFROZ</a:t>
            </a:r>
            <a:br>
              <a:rPr lang="en-US" dirty="0"/>
            </a:br>
            <a:br>
              <a:rPr lang="en-US" dirty="0"/>
            </a:br>
            <a:endParaRPr lang="en-US" dirty="0"/>
          </a:p>
        </p:txBody>
      </p:sp>
    </p:spTree>
    <p:extLst>
      <p:ext uri="{BB962C8B-B14F-4D97-AF65-F5344CB8AC3E}">
        <p14:creationId xmlns:p14="http://schemas.microsoft.com/office/powerpoint/2010/main" val="167481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D6943-45B4-6214-5CE4-968D0878A3FD}"/>
              </a:ext>
            </a:extLst>
          </p:cNvPr>
          <p:cNvSpPr txBox="1"/>
          <p:nvPr/>
        </p:nvSpPr>
        <p:spPr>
          <a:xfrm>
            <a:off x="431515" y="180268"/>
            <a:ext cx="6102848" cy="2739211"/>
          </a:xfrm>
          <a:prstGeom prst="rect">
            <a:avLst/>
          </a:prstGeom>
          <a:noFill/>
        </p:spPr>
        <p:txBody>
          <a:bodyPr wrap="square">
            <a:spAutoFit/>
          </a:bodyPr>
          <a:lstStyle/>
          <a:p>
            <a:r>
              <a:rPr lang="en-US" sz="2800" b="1" dirty="0">
                <a:solidFill>
                  <a:schemeClr val="accent3">
                    <a:lumMod val="60000"/>
                    <a:lumOff val="40000"/>
                  </a:schemeClr>
                </a:solidFill>
              </a:rPr>
              <a:t>Ahsan Manzil: </a:t>
            </a:r>
          </a:p>
          <a:p>
            <a:endParaRPr lang="en-US" sz="2400" dirty="0"/>
          </a:p>
          <a:p>
            <a:pPr marL="342900" indent="-342900">
              <a:buFont typeface="Arial" panose="020B0604020202020204" pitchFamily="34" charset="0"/>
              <a:buChar char="•"/>
            </a:pPr>
            <a:r>
              <a:rPr lang="en-US" sz="2400" dirty="0"/>
              <a:t> the official residential Palace .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seat of the Dhaka Nawab  family.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Palace is now a museum.</a:t>
            </a:r>
          </a:p>
        </p:txBody>
      </p:sp>
      <p:pic>
        <p:nvPicPr>
          <p:cNvPr id="5" name="Picture 4">
            <a:extLst>
              <a:ext uri="{FF2B5EF4-FFF2-40B4-BE49-F238E27FC236}">
                <a16:creationId xmlns:a16="http://schemas.microsoft.com/office/drawing/2014/main" id="{DCDBAEC6-3F4E-8D4F-C9AD-4CE275F033B6}"/>
              </a:ext>
            </a:extLst>
          </p:cNvPr>
          <p:cNvPicPr>
            <a:picLocks noChangeAspect="1"/>
          </p:cNvPicPr>
          <p:nvPr/>
        </p:nvPicPr>
        <p:blipFill>
          <a:blip r:embed="rId2"/>
          <a:stretch>
            <a:fillRect/>
          </a:stretch>
        </p:blipFill>
        <p:spPr>
          <a:xfrm>
            <a:off x="5778500" y="2519470"/>
            <a:ext cx="5651499" cy="3768642"/>
          </a:xfrm>
          <a:prstGeom prst="rect">
            <a:avLst/>
          </a:prstGeom>
        </p:spPr>
      </p:pic>
    </p:spTree>
    <p:extLst>
      <p:ext uri="{BB962C8B-B14F-4D97-AF65-F5344CB8AC3E}">
        <p14:creationId xmlns:p14="http://schemas.microsoft.com/office/powerpoint/2010/main" val="385955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38211-A57D-DB82-49DE-B70174A7CD3F}"/>
              </a:ext>
            </a:extLst>
          </p:cNvPr>
          <p:cNvSpPr txBox="1"/>
          <p:nvPr/>
        </p:nvSpPr>
        <p:spPr>
          <a:xfrm>
            <a:off x="3005085" y="1006361"/>
            <a:ext cx="7053313" cy="2739211"/>
          </a:xfrm>
          <a:prstGeom prst="rect">
            <a:avLst/>
          </a:prstGeom>
          <a:noFill/>
        </p:spPr>
        <p:txBody>
          <a:bodyPr wrap="square">
            <a:spAutoFit/>
          </a:bodyPr>
          <a:lstStyle/>
          <a:p>
            <a:r>
              <a:rPr lang="en-US" sz="2800" b="1" dirty="0">
                <a:solidFill>
                  <a:schemeClr val="accent3">
                    <a:lumMod val="60000"/>
                    <a:lumOff val="40000"/>
                  </a:schemeClr>
                </a:solidFill>
              </a:rPr>
              <a:t>Spiritual destination:</a:t>
            </a:r>
          </a:p>
          <a:p>
            <a:endParaRPr lang="en-US" sz="2400" dirty="0"/>
          </a:p>
          <a:p>
            <a:pPr marL="342900" indent="-342900">
              <a:buFont typeface="Arial" panose="020B0604020202020204" pitchFamily="34" charset="0"/>
              <a:buChar char="•"/>
            </a:pPr>
            <a:r>
              <a:rPr lang="en-US" sz="2400" dirty="0"/>
              <a:t> Shat </a:t>
            </a:r>
            <a:r>
              <a:rPr lang="en-US" sz="2400" dirty="0" err="1"/>
              <a:t>Gumbuj</a:t>
            </a:r>
            <a:r>
              <a:rPr lang="en-US" sz="2400" dirty="0"/>
              <a:t> Mosque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Shiva temple in </a:t>
            </a:r>
            <a:r>
              <a:rPr lang="en-US" sz="2400" dirty="0" err="1"/>
              <a:t>puthia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Golden temple </a:t>
            </a:r>
            <a:r>
              <a:rPr lang="en-US" sz="2400" dirty="0" err="1"/>
              <a:t>Bandarban</a:t>
            </a:r>
            <a:r>
              <a:rPr lang="en-US" sz="2400" dirty="0"/>
              <a:t> </a:t>
            </a:r>
          </a:p>
        </p:txBody>
      </p:sp>
    </p:spTree>
    <p:extLst>
      <p:ext uri="{BB962C8B-B14F-4D97-AF65-F5344CB8AC3E}">
        <p14:creationId xmlns:p14="http://schemas.microsoft.com/office/powerpoint/2010/main" val="1673322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86319-7745-63A9-9426-43D739D04F83}"/>
              </a:ext>
            </a:extLst>
          </p:cNvPr>
          <p:cNvSpPr txBox="1"/>
          <p:nvPr/>
        </p:nvSpPr>
        <p:spPr>
          <a:xfrm>
            <a:off x="842482" y="648346"/>
            <a:ext cx="6102848" cy="3847207"/>
          </a:xfrm>
          <a:prstGeom prst="rect">
            <a:avLst/>
          </a:prstGeom>
          <a:noFill/>
        </p:spPr>
        <p:txBody>
          <a:bodyPr wrap="square">
            <a:spAutoFit/>
          </a:bodyPr>
          <a:lstStyle/>
          <a:p>
            <a:r>
              <a:rPr lang="en-US" sz="2800" b="1" dirty="0">
                <a:solidFill>
                  <a:schemeClr val="accent3">
                    <a:lumMod val="60000"/>
                    <a:lumOff val="40000"/>
                  </a:schemeClr>
                </a:solidFill>
              </a:rPr>
              <a:t>Shat </a:t>
            </a:r>
            <a:r>
              <a:rPr lang="en-US" sz="2800" b="1" dirty="0" err="1">
                <a:solidFill>
                  <a:schemeClr val="accent3">
                    <a:lumMod val="60000"/>
                    <a:lumOff val="40000"/>
                  </a:schemeClr>
                </a:solidFill>
              </a:rPr>
              <a:t>gumbuj</a:t>
            </a:r>
            <a:r>
              <a:rPr lang="en-US" sz="2800" b="1" dirty="0">
                <a:solidFill>
                  <a:schemeClr val="accent3">
                    <a:lumMod val="60000"/>
                    <a:lumOff val="40000"/>
                  </a:schemeClr>
                </a:solidFill>
              </a:rPr>
              <a:t> mosque: </a:t>
            </a:r>
          </a:p>
          <a:p>
            <a:endParaRPr lang="en-US" sz="2400" dirty="0"/>
          </a:p>
          <a:p>
            <a:pPr marL="342900" indent="-342900">
              <a:buFont typeface="Arial" panose="020B0604020202020204" pitchFamily="34" charset="0"/>
              <a:buChar char="•"/>
            </a:pPr>
            <a:r>
              <a:rPr lang="en-US" sz="2400" dirty="0"/>
              <a:t>most magnificent and longest brick mosque in Bangladesh.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world heritage Committee  of UNESCO inscribed Bagerhat in the world  heritage list </a:t>
            </a:r>
          </a:p>
          <a:p>
            <a:pPr marL="342900" indent="-342900">
              <a:buFont typeface="Arial" panose="020B0604020202020204" pitchFamily="34" charset="0"/>
              <a:buChar char="•"/>
            </a:pPr>
            <a:r>
              <a:rPr lang="en-US" sz="2400" dirty="0"/>
              <a:t>got the status of the second world heritage site in Bangladesh. </a:t>
            </a:r>
          </a:p>
        </p:txBody>
      </p:sp>
      <p:pic>
        <p:nvPicPr>
          <p:cNvPr id="5" name="Picture 4">
            <a:extLst>
              <a:ext uri="{FF2B5EF4-FFF2-40B4-BE49-F238E27FC236}">
                <a16:creationId xmlns:a16="http://schemas.microsoft.com/office/drawing/2014/main" id="{6C0DD467-EA37-F2B2-3CBC-1CE437EAE601}"/>
              </a:ext>
            </a:extLst>
          </p:cNvPr>
          <p:cNvPicPr>
            <a:picLocks noChangeAspect="1"/>
          </p:cNvPicPr>
          <p:nvPr/>
        </p:nvPicPr>
        <p:blipFill>
          <a:blip r:embed="rId2"/>
          <a:stretch>
            <a:fillRect/>
          </a:stretch>
        </p:blipFill>
        <p:spPr>
          <a:xfrm>
            <a:off x="6691442" y="2633434"/>
            <a:ext cx="4876340" cy="2852966"/>
          </a:xfrm>
          <a:prstGeom prst="rect">
            <a:avLst/>
          </a:prstGeom>
        </p:spPr>
      </p:pic>
    </p:spTree>
    <p:extLst>
      <p:ext uri="{BB962C8B-B14F-4D97-AF65-F5344CB8AC3E}">
        <p14:creationId xmlns:p14="http://schemas.microsoft.com/office/powerpoint/2010/main" val="3307045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4651A0-92AC-DA2B-A97B-EC93011289B5}"/>
              </a:ext>
            </a:extLst>
          </p:cNvPr>
          <p:cNvSpPr txBox="1"/>
          <p:nvPr/>
        </p:nvSpPr>
        <p:spPr>
          <a:xfrm>
            <a:off x="223199" y="88816"/>
            <a:ext cx="7194637" cy="4585871"/>
          </a:xfrm>
          <a:prstGeom prst="rect">
            <a:avLst/>
          </a:prstGeom>
          <a:noFill/>
        </p:spPr>
        <p:txBody>
          <a:bodyPr wrap="square">
            <a:spAutoFit/>
          </a:bodyPr>
          <a:lstStyle/>
          <a:p>
            <a:r>
              <a:rPr lang="en-US" sz="2800" b="1" dirty="0">
                <a:solidFill>
                  <a:schemeClr val="accent3">
                    <a:lumMod val="60000"/>
                    <a:lumOff val="40000"/>
                  </a:schemeClr>
                </a:solidFill>
              </a:rPr>
              <a:t>Symbol of nationalism and solidarity</a:t>
            </a:r>
          </a:p>
          <a:p>
            <a:endParaRPr lang="en-US" sz="2400" dirty="0"/>
          </a:p>
          <a:p>
            <a:r>
              <a:rPr lang="en-US" sz="2400" dirty="0"/>
              <a:t> </a:t>
            </a:r>
            <a:r>
              <a:rPr lang="en-US" sz="2400" dirty="0">
                <a:solidFill>
                  <a:schemeClr val="accent3">
                    <a:lumMod val="60000"/>
                    <a:lumOff val="40000"/>
                  </a:schemeClr>
                </a:solidFill>
              </a:rPr>
              <a:t>1. National Memorial :     </a:t>
            </a:r>
            <a:r>
              <a:rPr lang="en-US" sz="2400" dirty="0"/>
              <a:t>Dedicated to the sacred memory of   the   people  who fought for    independence in 1971  </a:t>
            </a:r>
          </a:p>
          <a:p>
            <a:endParaRPr lang="en-US" sz="2400" dirty="0"/>
          </a:p>
          <a:p>
            <a:endParaRPr lang="en-US" sz="2400" dirty="0"/>
          </a:p>
          <a:p>
            <a:r>
              <a:rPr lang="en-US" sz="2400" dirty="0"/>
              <a:t> </a:t>
            </a:r>
          </a:p>
          <a:p>
            <a:r>
              <a:rPr lang="en-US" sz="2400" dirty="0">
                <a:solidFill>
                  <a:schemeClr val="accent3">
                    <a:lumMod val="60000"/>
                    <a:lumOff val="40000"/>
                  </a:schemeClr>
                </a:solidFill>
              </a:rPr>
              <a:t> 2 .Bangabandhu Military Museum :  </a:t>
            </a:r>
            <a:r>
              <a:rPr lang="en-US" sz="2400" dirty="0"/>
              <a:t>Has a collection of Bangabandhu military history , heritage  , success  stories  and various  weapons.</a:t>
            </a:r>
          </a:p>
        </p:txBody>
      </p:sp>
      <p:sp>
        <p:nvSpPr>
          <p:cNvPr id="2" name="Title 1">
            <a:extLst>
              <a:ext uri="{FF2B5EF4-FFF2-40B4-BE49-F238E27FC236}">
                <a16:creationId xmlns:a16="http://schemas.microsoft.com/office/drawing/2014/main" id="{FB0BA8D1-15B0-3634-46BA-202CD1139006}"/>
              </a:ext>
            </a:extLst>
          </p:cNvPr>
          <p:cNvSpPr>
            <a:spLocks noGrp="1"/>
          </p:cNvSpPr>
          <p:nvPr>
            <p:ph type="title"/>
          </p:nvPr>
        </p:nvSpPr>
        <p:spPr/>
        <p:txBody>
          <a:bodyPr/>
          <a:lstStyle/>
          <a:p>
            <a:r>
              <a:rPr lang="en-US" dirty="0">
                <a:solidFill>
                  <a:schemeClr val="accent5">
                    <a:lumMod val="50000"/>
                  </a:schemeClr>
                </a:solidFill>
              </a:rPr>
              <a:t>.</a:t>
            </a:r>
            <a:br>
              <a:rPr lang="en-US" dirty="0">
                <a:solidFill>
                  <a:schemeClr val="accent5">
                    <a:lumMod val="50000"/>
                  </a:schemeClr>
                </a:solidFill>
              </a:rPr>
            </a:br>
            <a:endParaRPr lang="en-US" dirty="0">
              <a:solidFill>
                <a:schemeClr val="accent5">
                  <a:lumMod val="50000"/>
                </a:schemeClr>
              </a:solidFill>
            </a:endParaRPr>
          </a:p>
        </p:txBody>
      </p:sp>
      <p:pic>
        <p:nvPicPr>
          <p:cNvPr id="6" name="Content Placeholder 5">
            <a:extLst>
              <a:ext uri="{FF2B5EF4-FFF2-40B4-BE49-F238E27FC236}">
                <a16:creationId xmlns:a16="http://schemas.microsoft.com/office/drawing/2014/main" id="{414AA842-3092-4671-C123-A2342FA34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7381" y="838199"/>
            <a:ext cx="2976758" cy="2229695"/>
          </a:xfrm>
        </p:spPr>
      </p:pic>
      <p:pic>
        <p:nvPicPr>
          <p:cNvPr id="8" name="Picture 7">
            <a:extLst>
              <a:ext uri="{FF2B5EF4-FFF2-40B4-BE49-F238E27FC236}">
                <a16:creationId xmlns:a16="http://schemas.microsoft.com/office/drawing/2014/main" id="{2D5C5E2C-895E-C581-91FF-9A9820BD3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381" y="3920931"/>
            <a:ext cx="3154039" cy="2098870"/>
          </a:xfrm>
          <a:prstGeom prst="rect">
            <a:avLst/>
          </a:prstGeom>
        </p:spPr>
      </p:pic>
    </p:spTree>
    <p:extLst>
      <p:ext uri="{BB962C8B-B14F-4D97-AF65-F5344CB8AC3E}">
        <p14:creationId xmlns:p14="http://schemas.microsoft.com/office/powerpoint/2010/main" val="264170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D0A2-0D40-75B1-05D9-4EC873B9DEAA}"/>
              </a:ext>
            </a:extLst>
          </p:cNvPr>
          <p:cNvSpPr>
            <a:spLocks noGrp="1"/>
          </p:cNvSpPr>
          <p:nvPr>
            <p:ph type="ctrTitle"/>
          </p:nvPr>
        </p:nvSpPr>
        <p:spPr>
          <a:xfrm>
            <a:off x="1064304" y="662361"/>
            <a:ext cx="10981515" cy="1646302"/>
          </a:xfrm>
        </p:spPr>
        <p:txBody>
          <a:bodyPr/>
          <a:lstStyle/>
          <a:p>
            <a:r>
              <a:rPr lang="en-US" dirty="0"/>
              <a:t>Advantages of Tourism</a:t>
            </a:r>
            <a:br>
              <a:rPr lang="en-US" dirty="0"/>
            </a:br>
            <a:r>
              <a:rPr lang="en-US" dirty="0"/>
              <a:t> in Bangladesh</a:t>
            </a:r>
          </a:p>
        </p:txBody>
      </p:sp>
      <p:sp>
        <p:nvSpPr>
          <p:cNvPr id="3" name="Subtitle 2">
            <a:extLst>
              <a:ext uri="{FF2B5EF4-FFF2-40B4-BE49-F238E27FC236}">
                <a16:creationId xmlns:a16="http://schemas.microsoft.com/office/drawing/2014/main" id="{141C4D57-0303-2828-7006-80B555AB54BE}"/>
              </a:ext>
            </a:extLst>
          </p:cNvPr>
          <p:cNvSpPr>
            <a:spLocks noGrp="1"/>
          </p:cNvSpPr>
          <p:nvPr>
            <p:ph type="subTitle" idx="1"/>
          </p:nvPr>
        </p:nvSpPr>
        <p:spPr>
          <a:xfrm>
            <a:off x="367724" y="3951170"/>
            <a:ext cx="8816741" cy="2906830"/>
          </a:xfrm>
        </p:spPr>
        <p:txBody>
          <a:bodyPr>
            <a:normAutofit/>
          </a:bodyPr>
          <a:lstStyle/>
          <a:p>
            <a:r>
              <a:rPr lang="en-US" sz="2400" dirty="0"/>
              <a:t>Facts:</a:t>
            </a:r>
          </a:p>
          <a:p>
            <a:pPr marL="342900" indent="-342900">
              <a:buFont typeface="Arial" panose="020B0604020202020204" pitchFamily="34" charset="0"/>
              <a:buChar char="•"/>
            </a:pPr>
            <a:r>
              <a:rPr lang="en-US" sz="2400" dirty="0"/>
              <a:t>Driving force for economic growth</a:t>
            </a:r>
          </a:p>
          <a:p>
            <a:pPr marL="342900" indent="-342900">
              <a:buFont typeface="Arial" panose="020B0604020202020204" pitchFamily="34" charset="0"/>
              <a:buChar char="•"/>
            </a:pPr>
            <a:r>
              <a:rPr lang="en-US" sz="2400" dirty="0"/>
              <a:t>Opportunity of changing culture</a:t>
            </a:r>
          </a:p>
          <a:p>
            <a:pPr marL="342900" indent="-342900">
              <a:buFont typeface="Arial" panose="020B0604020202020204" pitchFamily="34" charset="0"/>
              <a:buChar char="•"/>
            </a:pPr>
            <a:r>
              <a:rPr lang="en-US" sz="2400" dirty="0"/>
              <a:t>Supports Balance of Payment (BOP)</a:t>
            </a:r>
          </a:p>
          <a:p>
            <a:pPr marL="342900" indent="-342900">
              <a:buFont typeface="Arial" panose="020B0604020202020204" pitchFamily="34" charset="0"/>
              <a:buChar char="•"/>
            </a:pPr>
            <a:r>
              <a:rPr lang="en-US" sz="2400" dirty="0"/>
              <a:t>Helps in creating employment</a:t>
            </a:r>
          </a:p>
        </p:txBody>
      </p:sp>
    </p:spTree>
    <p:extLst>
      <p:ext uri="{BB962C8B-B14F-4D97-AF65-F5344CB8AC3E}">
        <p14:creationId xmlns:p14="http://schemas.microsoft.com/office/powerpoint/2010/main" val="565972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64F015-B09F-F3CA-EBCE-A7F25C312664}"/>
              </a:ext>
            </a:extLst>
          </p:cNvPr>
          <p:cNvSpPr txBox="1"/>
          <p:nvPr/>
        </p:nvSpPr>
        <p:spPr>
          <a:xfrm>
            <a:off x="2967527" y="1567053"/>
            <a:ext cx="6855594" cy="2000548"/>
          </a:xfrm>
          <a:prstGeom prst="rect">
            <a:avLst/>
          </a:prstGeom>
          <a:noFill/>
        </p:spPr>
        <p:txBody>
          <a:bodyPr wrap="square">
            <a:spAutoFit/>
          </a:bodyPr>
          <a:lstStyle/>
          <a:p>
            <a:r>
              <a:rPr lang="en-US" sz="2800" b="1" dirty="0">
                <a:solidFill>
                  <a:schemeClr val="accent3">
                    <a:lumMod val="60000"/>
                    <a:lumOff val="40000"/>
                  </a:schemeClr>
                </a:solidFill>
              </a:rPr>
              <a:t>Key Benefits:</a:t>
            </a:r>
          </a:p>
          <a:p>
            <a:endParaRPr lang="en-US" sz="2400" dirty="0"/>
          </a:p>
          <a:p>
            <a:pPr marL="342900" indent="-342900">
              <a:buFont typeface="Arial" panose="020B0604020202020204" pitchFamily="34" charset="0"/>
              <a:buChar char="•"/>
            </a:pPr>
            <a:r>
              <a:rPr lang="en-US" sz="2400" dirty="0"/>
              <a:t>Economic benefits</a:t>
            </a:r>
          </a:p>
          <a:p>
            <a:pPr marL="342900" indent="-342900">
              <a:buFont typeface="Arial" panose="020B0604020202020204" pitchFamily="34" charset="0"/>
              <a:buChar char="•"/>
            </a:pPr>
            <a:r>
              <a:rPr lang="en-US" sz="2400" dirty="0"/>
              <a:t> Social benefits</a:t>
            </a:r>
          </a:p>
          <a:p>
            <a:pPr marL="342900" indent="-342900">
              <a:buFont typeface="Arial" panose="020B0604020202020204" pitchFamily="34" charset="0"/>
              <a:buChar char="•"/>
            </a:pPr>
            <a:r>
              <a:rPr lang="en-US" sz="2400" dirty="0"/>
              <a:t> Environmental benefits</a:t>
            </a:r>
          </a:p>
        </p:txBody>
      </p:sp>
    </p:spTree>
    <p:extLst>
      <p:ext uri="{BB962C8B-B14F-4D97-AF65-F5344CB8AC3E}">
        <p14:creationId xmlns:p14="http://schemas.microsoft.com/office/powerpoint/2010/main" val="102984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89F4AA-F599-C803-C2D0-5EB024B4511A}"/>
              </a:ext>
            </a:extLst>
          </p:cNvPr>
          <p:cNvPicPr>
            <a:picLocks noChangeAspect="1"/>
          </p:cNvPicPr>
          <p:nvPr/>
        </p:nvPicPr>
        <p:blipFill>
          <a:blip r:embed="rId2"/>
          <a:stretch>
            <a:fillRect/>
          </a:stretch>
        </p:blipFill>
        <p:spPr>
          <a:xfrm>
            <a:off x="1512470" y="1431859"/>
            <a:ext cx="6953250" cy="2762250"/>
          </a:xfrm>
          <a:prstGeom prst="rect">
            <a:avLst/>
          </a:prstGeom>
        </p:spPr>
      </p:pic>
    </p:spTree>
    <p:extLst>
      <p:ext uri="{BB962C8B-B14F-4D97-AF65-F5344CB8AC3E}">
        <p14:creationId xmlns:p14="http://schemas.microsoft.com/office/powerpoint/2010/main" val="194474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0A5791-A263-3F51-7300-55FF038347E8}"/>
              </a:ext>
            </a:extLst>
          </p:cNvPr>
          <p:cNvSpPr>
            <a:spLocks noGrp="1"/>
          </p:cNvSpPr>
          <p:nvPr>
            <p:ph type="ctrTitle"/>
          </p:nvPr>
        </p:nvSpPr>
        <p:spPr>
          <a:xfrm>
            <a:off x="852549" y="729738"/>
            <a:ext cx="7766936" cy="1646302"/>
          </a:xfrm>
        </p:spPr>
        <p:txBody>
          <a:bodyPr/>
          <a:lstStyle/>
          <a:p>
            <a:r>
              <a:rPr lang="en-US" dirty="0"/>
              <a:t>Problems which faced by tourist</a:t>
            </a:r>
          </a:p>
        </p:txBody>
      </p:sp>
      <p:sp>
        <p:nvSpPr>
          <p:cNvPr id="3" name="Subtitle 2">
            <a:extLst>
              <a:ext uri="{FF2B5EF4-FFF2-40B4-BE49-F238E27FC236}">
                <a16:creationId xmlns:a16="http://schemas.microsoft.com/office/drawing/2014/main" id="{14B9B8F6-A0AD-A01E-69C5-33C02691F901}"/>
              </a:ext>
            </a:extLst>
          </p:cNvPr>
          <p:cNvSpPr>
            <a:spLocks noGrp="1"/>
          </p:cNvSpPr>
          <p:nvPr>
            <p:ph type="subTitle" idx="1"/>
          </p:nvPr>
        </p:nvSpPr>
        <p:spPr>
          <a:xfrm>
            <a:off x="275033" y="3389096"/>
            <a:ext cx="7766936" cy="1096899"/>
          </a:xfrm>
        </p:spPr>
        <p:txBody>
          <a:bodyPr>
            <a:noAutofit/>
          </a:bodyPr>
          <a:lstStyle/>
          <a:p>
            <a:r>
              <a:rPr lang="en-US" sz="2400" dirty="0"/>
              <a:t>1.Weak Transportation System</a:t>
            </a:r>
          </a:p>
          <a:p>
            <a:r>
              <a:rPr lang="en-US" sz="2400" dirty="0"/>
              <a:t>2.Intrastructural Weakness </a:t>
            </a:r>
          </a:p>
          <a:p>
            <a:r>
              <a:rPr lang="en-US" sz="2400" dirty="0"/>
              <a:t>3.Lack of Advertisement</a:t>
            </a:r>
          </a:p>
          <a:p>
            <a:r>
              <a:rPr lang="en-US" sz="2400" dirty="0"/>
              <a:t>4.Availability of Good Food</a:t>
            </a:r>
          </a:p>
          <a:p>
            <a:r>
              <a:rPr lang="en-US" sz="2400" dirty="0"/>
              <a:t>5.Security problem</a:t>
            </a:r>
          </a:p>
        </p:txBody>
      </p:sp>
    </p:spTree>
    <p:extLst>
      <p:ext uri="{BB962C8B-B14F-4D97-AF65-F5344CB8AC3E}">
        <p14:creationId xmlns:p14="http://schemas.microsoft.com/office/powerpoint/2010/main" val="174773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4CD4-4A5F-4E06-8A90-24C277C9A5C8}"/>
              </a:ext>
            </a:extLst>
          </p:cNvPr>
          <p:cNvSpPr>
            <a:spLocks noGrp="1"/>
          </p:cNvSpPr>
          <p:nvPr>
            <p:ph type="title"/>
          </p:nvPr>
        </p:nvSpPr>
        <p:spPr/>
        <p:txBody>
          <a:bodyPr/>
          <a:lstStyle/>
          <a:p>
            <a:r>
              <a:rPr lang="en-US" dirty="0"/>
              <a:t>Weak Transportation System</a:t>
            </a:r>
          </a:p>
        </p:txBody>
      </p:sp>
      <p:pic>
        <p:nvPicPr>
          <p:cNvPr id="5" name="Picture 4">
            <a:extLst>
              <a:ext uri="{FF2B5EF4-FFF2-40B4-BE49-F238E27FC236}">
                <a16:creationId xmlns:a16="http://schemas.microsoft.com/office/drawing/2014/main" id="{783CD233-70C9-99A9-AC5D-AFB284EC09F1}"/>
              </a:ext>
            </a:extLst>
          </p:cNvPr>
          <p:cNvPicPr>
            <a:picLocks noChangeAspect="1"/>
          </p:cNvPicPr>
          <p:nvPr/>
        </p:nvPicPr>
        <p:blipFill>
          <a:blip r:embed="rId2"/>
          <a:stretch>
            <a:fillRect/>
          </a:stretch>
        </p:blipFill>
        <p:spPr>
          <a:xfrm>
            <a:off x="941961" y="1777264"/>
            <a:ext cx="3952074" cy="2634716"/>
          </a:xfrm>
          <a:prstGeom prst="rect">
            <a:avLst/>
          </a:prstGeom>
        </p:spPr>
      </p:pic>
      <p:pic>
        <p:nvPicPr>
          <p:cNvPr id="7" name="Picture 6">
            <a:extLst>
              <a:ext uri="{FF2B5EF4-FFF2-40B4-BE49-F238E27FC236}">
                <a16:creationId xmlns:a16="http://schemas.microsoft.com/office/drawing/2014/main" id="{ED794E11-AAAE-60B8-7D3F-B3CC3B529311}"/>
              </a:ext>
            </a:extLst>
          </p:cNvPr>
          <p:cNvPicPr>
            <a:picLocks noChangeAspect="1"/>
          </p:cNvPicPr>
          <p:nvPr/>
        </p:nvPicPr>
        <p:blipFill>
          <a:blip r:embed="rId3"/>
          <a:stretch>
            <a:fillRect/>
          </a:stretch>
        </p:blipFill>
        <p:spPr>
          <a:xfrm>
            <a:off x="5411163" y="3326931"/>
            <a:ext cx="3862839" cy="2573554"/>
          </a:xfrm>
          <a:prstGeom prst="rect">
            <a:avLst/>
          </a:prstGeom>
        </p:spPr>
      </p:pic>
    </p:spTree>
    <p:extLst>
      <p:ext uri="{BB962C8B-B14F-4D97-AF65-F5344CB8AC3E}">
        <p14:creationId xmlns:p14="http://schemas.microsoft.com/office/powerpoint/2010/main" val="354395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48FE-4FA1-E425-21A7-9C0963E65852}"/>
              </a:ext>
            </a:extLst>
          </p:cNvPr>
          <p:cNvSpPr>
            <a:spLocks noGrp="1"/>
          </p:cNvSpPr>
          <p:nvPr>
            <p:ph type="title"/>
          </p:nvPr>
        </p:nvSpPr>
        <p:spPr/>
        <p:txBody>
          <a:bodyPr/>
          <a:lstStyle/>
          <a:p>
            <a:r>
              <a:rPr lang="en-US" dirty="0"/>
              <a:t>Infrastructural Weakness</a:t>
            </a:r>
          </a:p>
        </p:txBody>
      </p:sp>
      <p:pic>
        <p:nvPicPr>
          <p:cNvPr id="4" name="Picture 3">
            <a:extLst>
              <a:ext uri="{FF2B5EF4-FFF2-40B4-BE49-F238E27FC236}">
                <a16:creationId xmlns:a16="http://schemas.microsoft.com/office/drawing/2014/main" id="{391A4CE4-D546-1177-BA7D-E70F25721D06}"/>
              </a:ext>
            </a:extLst>
          </p:cNvPr>
          <p:cNvPicPr>
            <a:picLocks noChangeAspect="1"/>
          </p:cNvPicPr>
          <p:nvPr/>
        </p:nvPicPr>
        <p:blipFill>
          <a:blip r:embed="rId2"/>
          <a:stretch>
            <a:fillRect/>
          </a:stretch>
        </p:blipFill>
        <p:spPr>
          <a:xfrm>
            <a:off x="770039" y="1664636"/>
            <a:ext cx="4931185" cy="3060834"/>
          </a:xfrm>
          <a:prstGeom prst="rect">
            <a:avLst/>
          </a:prstGeom>
        </p:spPr>
      </p:pic>
      <p:pic>
        <p:nvPicPr>
          <p:cNvPr id="6" name="Picture 5">
            <a:extLst>
              <a:ext uri="{FF2B5EF4-FFF2-40B4-BE49-F238E27FC236}">
                <a16:creationId xmlns:a16="http://schemas.microsoft.com/office/drawing/2014/main" id="{34887CA1-AA88-5752-FDCE-D9783314C012}"/>
              </a:ext>
            </a:extLst>
          </p:cNvPr>
          <p:cNvPicPr>
            <a:picLocks noChangeAspect="1"/>
          </p:cNvPicPr>
          <p:nvPr/>
        </p:nvPicPr>
        <p:blipFill>
          <a:blip r:embed="rId3"/>
          <a:stretch>
            <a:fillRect/>
          </a:stretch>
        </p:blipFill>
        <p:spPr>
          <a:xfrm>
            <a:off x="6172201" y="2600426"/>
            <a:ext cx="3245618" cy="3245618"/>
          </a:xfrm>
          <a:prstGeom prst="rect">
            <a:avLst/>
          </a:prstGeom>
        </p:spPr>
      </p:pic>
    </p:spTree>
    <p:extLst>
      <p:ext uri="{BB962C8B-B14F-4D97-AF65-F5344CB8AC3E}">
        <p14:creationId xmlns:p14="http://schemas.microsoft.com/office/powerpoint/2010/main" val="93748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CFDB-1200-359B-1C7E-43145C3FEB73}"/>
              </a:ext>
            </a:extLst>
          </p:cNvPr>
          <p:cNvSpPr>
            <a:spLocks noGrp="1"/>
          </p:cNvSpPr>
          <p:nvPr>
            <p:ph type="title"/>
          </p:nvPr>
        </p:nvSpPr>
        <p:spPr/>
        <p:txBody>
          <a:bodyPr/>
          <a:lstStyle/>
          <a:p>
            <a:r>
              <a:rPr lang="en-US" sz="8800" b="1" dirty="0">
                <a:solidFill>
                  <a:schemeClr val="accent3">
                    <a:lumMod val="60000"/>
                    <a:lumOff val="40000"/>
                  </a:schemeClr>
                </a:solidFill>
              </a:rPr>
              <a:t>    </a:t>
            </a:r>
            <a:r>
              <a:rPr lang="en-US" sz="8800" b="1" u="sng" dirty="0">
                <a:solidFill>
                  <a:schemeClr val="accent3">
                    <a:lumMod val="60000"/>
                    <a:lumOff val="40000"/>
                  </a:schemeClr>
                </a:solidFill>
              </a:rPr>
              <a:t>Introduction</a:t>
            </a:r>
          </a:p>
        </p:txBody>
      </p:sp>
      <p:pic>
        <p:nvPicPr>
          <p:cNvPr id="5" name="Content Placeholder 4">
            <a:extLst>
              <a:ext uri="{FF2B5EF4-FFF2-40B4-BE49-F238E27FC236}">
                <a16:creationId xmlns:a16="http://schemas.microsoft.com/office/drawing/2014/main" id="{07D9111F-5EB5-11DB-7A1F-4F3DA294D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301" y="2282355"/>
            <a:ext cx="2778773" cy="3757823"/>
          </a:xfrm>
        </p:spPr>
      </p:pic>
    </p:spTree>
    <p:extLst>
      <p:ext uri="{BB962C8B-B14F-4D97-AF65-F5344CB8AC3E}">
        <p14:creationId xmlns:p14="http://schemas.microsoft.com/office/powerpoint/2010/main" val="172751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7884-A567-9D29-E35C-ABDAF9CB9A5D}"/>
              </a:ext>
            </a:extLst>
          </p:cNvPr>
          <p:cNvSpPr>
            <a:spLocks noGrp="1"/>
          </p:cNvSpPr>
          <p:nvPr>
            <p:ph type="title"/>
          </p:nvPr>
        </p:nvSpPr>
        <p:spPr/>
        <p:txBody>
          <a:bodyPr/>
          <a:lstStyle/>
          <a:p>
            <a:r>
              <a:rPr lang="en-US" dirty="0"/>
              <a:t>Lack of Advertisement</a:t>
            </a:r>
          </a:p>
        </p:txBody>
      </p:sp>
      <p:pic>
        <p:nvPicPr>
          <p:cNvPr id="4" name="Picture 3">
            <a:extLst>
              <a:ext uri="{FF2B5EF4-FFF2-40B4-BE49-F238E27FC236}">
                <a16:creationId xmlns:a16="http://schemas.microsoft.com/office/drawing/2014/main" id="{88159E79-D407-8EA9-F55F-33418AF7A2FC}"/>
              </a:ext>
            </a:extLst>
          </p:cNvPr>
          <p:cNvPicPr>
            <a:picLocks noChangeAspect="1"/>
          </p:cNvPicPr>
          <p:nvPr/>
        </p:nvPicPr>
        <p:blipFill>
          <a:blip r:embed="rId2"/>
          <a:stretch>
            <a:fillRect/>
          </a:stretch>
        </p:blipFill>
        <p:spPr>
          <a:xfrm>
            <a:off x="561831" y="1680144"/>
            <a:ext cx="4950963" cy="2814854"/>
          </a:xfrm>
          <a:prstGeom prst="rect">
            <a:avLst/>
          </a:prstGeom>
        </p:spPr>
      </p:pic>
      <p:pic>
        <p:nvPicPr>
          <p:cNvPr id="6" name="Picture 5">
            <a:extLst>
              <a:ext uri="{FF2B5EF4-FFF2-40B4-BE49-F238E27FC236}">
                <a16:creationId xmlns:a16="http://schemas.microsoft.com/office/drawing/2014/main" id="{0A61939C-7A16-6110-864B-8CFBE9EE49C6}"/>
              </a:ext>
            </a:extLst>
          </p:cNvPr>
          <p:cNvPicPr>
            <a:picLocks noChangeAspect="1"/>
          </p:cNvPicPr>
          <p:nvPr/>
        </p:nvPicPr>
        <p:blipFill>
          <a:blip r:embed="rId3"/>
          <a:stretch>
            <a:fillRect/>
          </a:stretch>
        </p:blipFill>
        <p:spPr>
          <a:xfrm>
            <a:off x="5836117" y="3205213"/>
            <a:ext cx="4308909" cy="2814854"/>
          </a:xfrm>
          <a:prstGeom prst="rect">
            <a:avLst/>
          </a:prstGeom>
        </p:spPr>
      </p:pic>
    </p:spTree>
    <p:extLst>
      <p:ext uri="{BB962C8B-B14F-4D97-AF65-F5344CB8AC3E}">
        <p14:creationId xmlns:p14="http://schemas.microsoft.com/office/powerpoint/2010/main" val="408462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3115-D6E3-2002-75BD-5AF8D9A50E81}"/>
              </a:ext>
            </a:extLst>
          </p:cNvPr>
          <p:cNvSpPr>
            <a:spLocks noGrp="1"/>
          </p:cNvSpPr>
          <p:nvPr>
            <p:ph type="title"/>
          </p:nvPr>
        </p:nvSpPr>
        <p:spPr/>
        <p:txBody>
          <a:bodyPr/>
          <a:lstStyle/>
          <a:p>
            <a:r>
              <a:rPr lang="en-US" dirty="0"/>
              <a:t>Availability of Good Food</a:t>
            </a:r>
          </a:p>
        </p:txBody>
      </p:sp>
      <p:pic>
        <p:nvPicPr>
          <p:cNvPr id="4" name="Picture 3">
            <a:extLst>
              <a:ext uri="{FF2B5EF4-FFF2-40B4-BE49-F238E27FC236}">
                <a16:creationId xmlns:a16="http://schemas.microsoft.com/office/drawing/2014/main" id="{1B813652-9A8D-3F38-2113-784737EC2D9D}"/>
              </a:ext>
            </a:extLst>
          </p:cNvPr>
          <p:cNvPicPr>
            <a:picLocks noChangeAspect="1"/>
          </p:cNvPicPr>
          <p:nvPr/>
        </p:nvPicPr>
        <p:blipFill>
          <a:blip r:embed="rId2"/>
          <a:stretch>
            <a:fillRect/>
          </a:stretch>
        </p:blipFill>
        <p:spPr>
          <a:xfrm>
            <a:off x="847023" y="1600199"/>
            <a:ext cx="4812632" cy="3087303"/>
          </a:xfrm>
          <a:prstGeom prst="rect">
            <a:avLst/>
          </a:prstGeom>
        </p:spPr>
      </p:pic>
      <p:pic>
        <p:nvPicPr>
          <p:cNvPr id="6" name="Picture 5">
            <a:extLst>
              <a:ext uri="{FF2B5EF4-FFF2-40B4-BE49-F238E27FC236}">
                <a16:creationId xmlns:a16="http://schemas.microsoft.com/office/drawing/2014/main" id="{9932DFBA-25B1-133E-0DC9-B49F60DB7CF0}"/>
              </a:ext>
            </a:extLst>
          </p:cNvPr>
          <p:cNvPicPr>
            <a:picLocks noChangeAspect="1"/>
          </p:cNvPicPr>
          <p:nvPr/>
        </p:nvPicPr>
        <p:blipFill>
          <a:blip r:embed="rId3"/>
          <a:stretch>
            <a:fillRect/>
          </a:stretch>
        </p:blipFill>
        <p:spPr>
          <a:xfrm>
            <a:off x="5977288" y="3315635"/>
            <a:ext cx="4254367" cy="2469147"/>
          </a:xfrm>
          <a:prstGeom prst="rect">
            <a:avLst/>
          </a:prstGeom>
        </p:spPr>
      </p:pic>
    </p:spTree>
    <p:extLst>
      <p:ext uri="{BB962C8B-B14F-4D97-AF65-F5344CB8AC3E}">
        <p14:creationId xmlns:p14="http://schemas.microsoft.com/office/powerpoint/2010/main" val="77838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0E39-FE17-8459-BB2E-ADCD21805DD4}"/>
              </a:ext>
            </a:extLst>
          </p:cNvPr>
          <p:cNvSpPr>
            <a:spLocks noGrp="1"/>
          </p:cNvSpPr>
          <p:nvPr>
            <p:ph type="title"/>
          </p:nvPr>
        </p:nvSpPr>
        <p:spPr/>
        <p:txBody>
          <a:bodyPr/>
          <a:lstStyle/>
          <a:p>
            <a:r>
              <a:rPr lang="en-US" dirty="0"/>
              <a:t>Security Problem</a:t>
            </a:r>
          </a:p>
        </p:txBody>
      </p:sp>
      <p:pic>
        <p:nvPicPr>
          <p:cNvPr id="4" name="Picture 3">
            <a:extLst>
              <a:ext uri="{FF2B5EF4-FFF2-40B4-BE49-F238E27FC236}">
                <a16:creationId xmlns:a16="http://schemas.microsoft.com/office/drawing/2014/main" id="{28EB6254-B7C4-9273-371B-118E8A8FE27F}"/>
              </a:ext>
            </a:extLst>
          </p:cNvPr>
          <p:cNvPicPr>
            <a:picLocks noChangeAspect="1"/>
          </p:cNvPicPr>
          <p:nvPr/>
        </p:nvPicPr>
        <p:blipFill>
          <a:blip r:embed="rId3"/>
          <a:stretch>
            <a:fillRect/>
          </a:stretch>
        </p:blipFill>
        <p:spPr>
          <a:xfrm>
            <a:off x="1501541" y="1628273"/>
            <a:ext cx="6421152" cy="4620127"/>
          </a:xfrm>
          <a:prstGeom prst="rect">
            <a:avLst/>
          </a:prstGeom>
        </p:spPr>
      </p:pic>
    </p:spTree>
    <p:extLst>
      <p:ext uri="{BB962C8B-B14F-4D97-AF65-F5344CB8AC3E}">
        <p14:creationId xmlns:p14="http://schemas.microsoft.com/office/powerpoint/2010/main" val="1954264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379E-9A92-A4A9-61E2-C42CD5D5D320}"/>
              </a:ext>
            </a:extLst>
          </p:cNvPr>
          <p:cNvSpPr>
            <a:spLocks noGrp="1"/>
          </p:cNvSpPr>
          <p:nvPr>
            <p:ph type="ctrTitle"/>
          </p:nvPr>
        </p:nvSpPr>
        <p:spPr>
          <a:xfrm>
            <a:off x="555343" y="0"/>
            <a:ext cx="11891693" cy="1659193"/>
          </a:xfrm>
        </p:spPr>
        <p:txBody>
          <a:bodyPr/>
          <a:lstStyle/>
          <a:p>
            <a:r>
              <a:rPr lang="en-US" dirty="0"/>
              <a:t>Factors to Improve </a:t>
            </a:r>
          </a:p>
        </p:txBody>
      </p:sp>
      <p:sp>
        <p:nvSpPr>
          <p:cNvPr id="5" name="Subtitle 4">
            <a:extLst>
              <a:ext uri="{FF2B5EF4-FFF2-40B4-BE49-F238E27FC236}">
                <a16:creationId xmlns:a16="http://schemas.microsoft.com/office/drawing/2014/main" id="{B1325AD1-7C52-A8C1-4059-C24FC2D18178}"/>
              </a:ext>
            </a:extLst>
          </p:cNvPr>
          <p:cNvSpPr>
            <a:spLocks noGrp="1"/>
          </p:cNvSpPr>
          <p:nvPr>
            <p:ph type="subTitle" idx="1"/>
          </p:nvPr>
        </p:nvSpPr>
        <p:spPr>
          <a:xfrm>
            <a:off x="736554" y="1772815"/>
            <a:ext cx="7766936" cy="2715727"/>
          </a:xfrm>
        </p:spPr>
        <p:txBody>
          <a:bodyPr>
            <a:normAutofit fontScale="25000" lnSpcReduction="20000"/>
          </a:bodyPr>
          <a:lstStyle/>
          <a:p>
            <a:pPr marL="1143000" indent="-1143000">
              <a:buFont typeface="Arial" panose="020B0604020202020204" pitchFamily="34" charset="0"/>
              <a:buChar char="•"/>
            </a:pPr>
            <a:r>
              <a:rPr lang="en-US" sz="9600" dirty="0"/>
              <a:t>Tourism Management  </a:t>
            </a:r>
          </a:p>
          <a:p>
            <a:pPr marL="1143000" indent="-1143000">
              <a:buFont typeface="Arial" panose="020B0604020202020204" pitchFamily="34" charset="0"/>
              <a:buChar char="•"/>
            </a:pPr>
            <a:r>
              <a:rPr lang="en-US" sz="9600" dirty="0"/>
              <a:t>Factors Affecting Environment at Destination </a:t>
            </a:r>
          </a:p>
          <a:p>
            <a:pPr marL="1143000" indent="-1143000">
              <a:buFont typeface="Arial" panose="020B0604020202020204" pitchFamily="34" charset="0"/>
              <a:buChar char="•"/>
            </a:pPr>
            <a:r>
              <a:rPr lang="en-US" sz="9600" dirty="0"/>
              <a:t>Tourism is in its best form when the destination boasts of conducive climate</a:t>
            </a:r>
          </a:p>
          <a:p>
            <a:pPr marL="1143000" indent="-1143000">
              <a:buFont typeface="Arial" panose="020B0604020202020204" pitchFamily="34" charset="0"/>
              <a:buChar char="•"/>
            </a:pPr>
            <a:r>
              <a:rPr lang="en-US" sz="9600" dirty="0"/>
              <a:t>Economy of the Country</a:t>
            </a:r>
          </a:p>
          <a:p>
            <a:pPr marL="1143000" indent="-1143000">
              <a:buFont typeface="Arial" panose="020B0604020202020204" pitchFamily="34" charset="0"/>
              <a:buChar char="•"/>
            </a:pPr>
            <a:r>
              <a:rPr lang="en-US" sz="9600" dirty="0"/>
              <a:t>Historical or Cultural Importance of Destination</a:t>
            </a:r>
          </a:p>
          <a:p>
            <a:pPr marL="1143000" indent="-1143000">
              <a:buFont typeface="Arial" panose="020B0604020202020204" pitchFamily="34" charset="0"/>
              <a:buChar char="•"/>
            </a:pPr>
            <a:r>
              <a:rPr lang="en-US" sz="9600" dirty="0"/>
              <a:t>Research Importance of Destination</a:t>
            </a:r>
          </a:p>
          <a:p>
            <a:pPr marL="1143000" indent="-1143000">
              <a:buFont typeface="Arial" panose="020B0604020202020204" pitchFamily="34" charset="0"/>
              <a:buChar char="•"/>
            </a:pPr>
            <a:r>
              <a:rPr lang="en-US" sz="9600" dirty="0"/>
              <a:t>Religious Importance of Destination</a:t>
            </a:r>
          </a:p>
          <a:p>
            <a:pPr marL="1143000" indent="-1143000">
              <a:buFont typeface="Arial" panose="020B0604020202020204" pitchFamily="34" charset="0"/>
              <a:buChar char="•"/>
            </a:pPr>
            <a:r>
              <a:rPr lang="en-US" sz="9600" dirty="0"/>
              <a:t>Technology</a:t>
            </a:r>
            <a:r>
              <a:rPr lang="en-US" sz="2400" dirty="0"/>
              <a:t>.</a:t>
            </a:r>
          </a:p>
        </p:txBody>
      </p:sp>
    </p:spTree>
    <p:extLst>
      <p:ext uri="{BB962C8B-B14F-4D97-AF65-F5344CB8AC3E}">
        <p14:creationId xmlns:p14="http://schemas.microsoft.com/office/powerpoint/2010/main" val="43705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0366-CCFF-C738-DDAD-7E752027E9D8}"/>
              </a:ext>
            </a:extLst>
          </p:cNvPr>
          <p:cNvSpPr>
            <a:spLocks noGrp="1"/>
          </p:cNvSpPr>
          <p:nvPr>
            <p:ph type="ctrTitle"/>
          </p:nvPr>
        </p:nvSpPr>
        <p:spPr>
          <a:xfrm>
            <a:off x="0" y="537233"/>
            <a:ext cx="7766936" cy="1646302"/>
          </a:xfrm>
        </p:spPr>
        <p:txBody>
          <a:bodyPr/>
          <a:lstStyle/>
          <a:p>
            <a:br>
              <a:rPr lang="en-US" dirty="0"/>
            </a:br>
            <a:br>
              <a:rPr lang="en-US" dirty="0"/>
            </a:br>
            <a:br>
              <a:rPr lang="en-US" dirty="0"/>
            </a:br>
            <a:br>
              <a:rPr lang="en-US" dirty="0"/>
            </a:br>
            <a:br>
              <a:rPr lang="en-US" dirty="0"/>
            </a:br>
            <a:br>
              <a:rPr lang="en-US" dirty="0"/>
            </a:br>
            <a:r>
              <a:rPr lang="en-US" dirty="0"/>
              <a:t>Conclusion</a:t>
            </a:r>
          </a:p>
        </p:txBody>
      </p:sp>
      <p:sp>
        <p:nvSpPr>
          <p:cNvPr id="5" name="Subtitle 4">
            <a:extLst>
              <a:ext uri="{FF2B5EF4-FFF2-40B4-BE49-F238E27FC236}">
                <a16:creationId xmlns:a16="http://schemas.microsoft.com/office/drawing/2014/main" id="{22331786-2D46-B951-728F-ECB53B1D5DD0}"/>
              </a:ext>
            </a:extLst>
          </p:cNvPr>
          <p:cNvSpPr>
            <a:spLocks noGrp="1"/>
          </p:cNvSpPr>
          <p:nvPr>
            <p:ph type="subTitle" idx="1"/>
          </p:nvPr>
        </p:nvSpPr>
        <p:spPr>
          <a:xfrm>
            <a:off x="789272" y="2714325"/>
            <a:ext cx="8580984" cy="1884768"/>
          </a:xfrm>
        </p:spPr>
        <p:txBody>
          <a:bodyPr>
            <a:noAutofit/>
          </a:bodyPr>
          <a:lstStyle/>
          <a:p>
            <a:r>
              <a:rPr lang="en-US" sz="2400" dirty="0"/>
              <a:t>Bangladesh is a land of beauty. It is a small country but full of tourist spots. Every year a lot of tourists from home and abroad come to visit these sports. There are many tourist spots in Bangladesh. All the tourist spots are very beautiful and wonderful. We can earn a lot of foreign money by developing these tourist spots. Government and people should come forward to take necessary steps to make these spots more attractive to the tourists.</a:t>
            </a:r>
          </a:p>
        </p:txBody>
      </p:sp>
    </p:spTree>
    <p:extLst>
      <p:ext uri="{BB962C8B-B14F-4D97-AF65-F5344CB8AC3E}">
        <p14:creationId xmlns:p14="http://schemas.microsoft.com/office/powerpoint/2010/main" val="8707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4E04-7D64-36CE-8AF8-60908B4F4DD1}"/>
              </a:ext>
            </a:extLst>
          </p:cNvPr>
          <p:cNvSpPr>
            <a:spLocks noGrp="1"/>
          </p:cNvSpPr>
          <p:nvPr>
            <p:ph type="ctrTitle"/>
          </p:nvPr>
        </p:nvSpPr>
        <p:spPr>
          <a:xfrm>
            <a:off x="-280637" y="1558212"/>
            <a:ext cx="7766936" cy="2359060"/>
          </a:xfrm>
        </p:spPr>
        <p:txBody>
          <a:bodyPr>
            <a:normAutofit fontScale="90000"/>
          </a:bodyPr>
          <a:lstStyle/>
          <a:p>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DE2F4A59-5550-4567-4D03-2DDD8FEE87C6}"/>
              </a:ext>
            </a:extLst>
          </p:cNvPr>
          <p:cNvSpPr>
            <a:spLocks noGrp="1"/>
          </p:cNvSpPr>
          <p:nvPr>
            <p:ph type="subTitle" idx="1"/>
          </p:nvPr>
        </p:nvSpPr>
        <p:spPr>
          <a:xfrm>
            <a:off x="1273995" y="1921267"/>
            <a:ext cx="7619863" cy="1507733"/>
          </a:xfrm>
        </p:spPr>
        <p:txBody>
          <a:bodyPr>
            <a:noAutofit/>
          </a:bodyPr>
          <a:lstStyle/>
          <a:p>
            <a:r>
              <a:rPr lang="en-US" sz="4400" dirty="0">
                <a:solidFill>
                  <a:schemeClr val="accent3">
                    <a:lumMod val="60000"/>
                    <a:lumOff val="40000"/>
                  </a:schemeClr>
                </a:solidFill>
              </a:rPr>
              <a:t>Types of tourist places :</a:t>
            </a:r>
          </a:p>
          <a:p>
            <a:pPr marL="342900" indent="-342900">
              <a:buFont typeface="Arial" panose="020B0604020202020204" pitchFamily="34" charset="0"/>
              <a:buChar char="•"/>
            </a:pPr>
            <a:r>
              <a:rPr lang="en-US" sz="2400" dirty="0"/>
              <a:t>Mesmerizing natural locations</a:t>
            </a:r>
          </a:p>
          <a:p>
            <a:pPr marL="342900" indent="-342900">
              <a:buFont typeface="Arial" panose="020B0604020202020204" pitchFamily="34" charset="0"/>
              <a:buChar char="•"/>
            </a:pPr>
            <a:r>
              <a:rPr lang="en-US" sz="2400" dirty="0"/>
              <a:t>Historical heritage</a:t>
            </a:r>
          </a:p>
          <a:p>
            <a:pPr marL="342900" indent="-342900">
              <a:buFont typeface="Arial" panose="020B0604020202020204" pitchFamily="34" charset="0"/>
              <a:buChar char="•"/>
            </a:pPr>
            <a:r>
              <a:rPr lang="en-US" sz="2400" dirty="0"/>
              <a:t>Spiritual destination</a:t>
            </a:r>
          </a:p>
          <a:p>
            <a:pPr marL="342900" indent="-342900">
              <a:buFont typeface="Arial" panose="020B0604020202020204" pitchFamily="34" charset="0"/>
              <a:buChar char="•"/>
            </a:pPr>
            <a:r>
              <a:rPr lang="en-US" sz="2400" dirty="0"/>
              <a:t>Symbol of nationalism and solidarity</a:t>
            </a:r>
          </a:p>
        </p:txBody>
      </p:sp>
    </p:spTree>
    <p:extLst>
      <p:ext uri="{BB962C8B-B14F-4D97-AF65-F5344CB8AC3E}">
        <p14:creationId xmlns:p14="http://schemas.microsoft.com/office/powerpoint/2010/main" val="76732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6898EF-A64E-6264-6044-40E35CAB4452}"/>
              </a:ext>
            </a:extLst>
          </p:cNvPr>
          <p:cNvGrpSpPr/>
          <p:nvPr/>
        </p:nvGrpSpPr>
        <p:grpSpPr>
          <a:xfrm>
            <a:off x="1921534" y="3133104"/>
            <a:ext cx="360" cy="360"/>
            <a:chOff x="1921534" y="3133104"/>
            <a:chExt cx="360" cy="36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FEB76E8-7101-5F96-0E6E-7A7B181FA790}"/>
                    </a:ext>
                  </a:extLst>
                </p14:cNvPr>
                <p14:cNvContentPartPr/>
                <p14:nvPr/>
              </p14:nvContentPartPr>
              <p14:xfrm>
                <a:off x="1921534" y="3133104"/>
                <a:ext cx="360" cy="360"/>
              </p14:xfrm>
            </p:contentPart>
          </mc:Choice>
          <mc:Fallback xmlns="">
            <p:pic>
              <p:nvPicPr>
                <p:cNvPr id="2" name="Ink 1">
                  <a:extLst>
                    <a:ext uri="{FF2B5EF4-FFF2-40B4-BE49-F238E27FC236}">
                      <a16:creationId xmlns:a16="http://schemas.microsoft.com/office/drawing/2014/main" id="{7FEB76E8-7101-5F96-0E6E-7A7B181FA790}"/>
                    </a:ext>
                  </a:extLst>
                </p:cNvPr>
                <p:cNvPicPr/>
                <p:nvPr/>
              </p:nvPicPr>
              <p:blipFill>
                <a:blip r:embed="rId3"/>
                <a:stretch>
                  <a:fillRect/>
                </a:stretch>
              </p:blipFill>
              <p:spPr>
                <a:xfrm>
                  <a:off x="1912534" y="31244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9390525-2962-CC5D-F70E-2E158DC96622}"/>
                    </a:ext>
                  </a:extLst>
                </p14:cNvPr>
                <p14:cNvContentPartPr/>
                <p14:nvPr/>
              </p14:nvContentPartPr>
              <p14:xfrm>
                <a:off x="1921534" y="3133104"/>
                <a:ext cx="360" cy="360"/>
              </p14:xfrm>
            </p:contentPart>
          </mc:Choice>
          <mc:Fallback xmlns="">
            <p:pic>
              <p:nvPicPr>
                <p:cNvPr id="3" name="Ink 2">
                  <a:extLst>
                    <a:ext uri="{FF2B5EF4-FFF2-40B4-BE49-F238E27FC236}">
                      <a16:creationId xmlns:a16="http://schemas.microsoft.com/office/drawing/2014/main" id="{F9390525-2962-CC5D-F70E-2E158DC96622}"/>
                    </a:ext>
                  </a:extLst>
                </p:cNvPr>
                <p:cNvPicPr/>
                <p:nvPr/>
              </p:nvPicPr>
              <p:blipFill>
                <a:blip r:embed="rId3"/>
                <a:stretch>
                  <a:fillRect/>
                </a:stretch>
              </p:blipFill>
              <p:spPr>
                <a:xfrm>
                  <a:off x="1912534" y="3124464"/>
                  <a:ext cx="18000" cy="18000"/>
                </a:xfrm>
                <a:prstGeom prst="rect">
                  <a:avLst/>
                </a:prstGeom>
              </p:spPr>
            </p:pic>
          </mc:Fallback>
        </mc:AlternateContent>
      </p:grpSp>
      <p:sp>
        <p:nvSpPr>
          <p:cNvPr id="17" name="TextBox 16">
            <a:extLst>
              <a:ext uri="{FF2B5EF4-FFF2-40B4-BE49-F238E27FC236}">
                <a16:creationId xmlns:a16="http://schemas.microsoft.com/office/drawing/2014/main" id="{7D07A897-8DCC-E56D-2D8C-9628F2787A74}"/>
              </a:ext>
            </a:extLst>
          </p:cNvPr>
          <p:cNvSpPr txBox="1"/>
          <p:nvPr/>
        </p:nvSpPr>
        <p:spPr>
          <a:xfrm>
            <a:off x="486384" y="666881"/>
            <a:ext cx="9564450" cy="5262979"/>
          </a:xfrm>
          <a:prstGeom prst="rect">
            <a:avLst/>
          </a:prstGeom>
          <a:noFill/>
        </p:spPr>
        <p:txBody>
          <a:bodyPr wrap="square">
            <a:spAutoFit/>
          </a:bodyPr>
          <a:lstStyle/>
          <a:p>
            <a:r>
              <a:rPr lang="en-US" sz="4800" dirty="0">
                <a:solidFill>
                  <a:schemeClr val="accent3">
                    <a:lumMod val="60000"/>
                    <a:lumOff val="40000"/>
                  </a:schemeClr>
                </a:solidFill>
              </a:rPr>
              <a:t>Mesmerizing natural locations:</a:t>
            </a:r>
          </a:p>
          <a:p>
            <a:endParaRPr lang="en-US" sz="2400" dirty="0"/>
          </a:p>
          <a:p>
            <a:r>
              <a:rPr lang="en-US" sz="2400" dirty="0"/>
              <a:t>• Longest sea beach cox bazar</a:t>
            </a:r>
          </a:p>
          <a:p>
            <a:endParaRPr lang="en-US" sz="2400" dirty="0"/>
          </a:p>
          <a:p>
            <a:r>
              <a:rPr lang="en-US" sz="2400" dirty="0"/>
              <a:t>• Mangrove forest </a:t>
            </a:r>
            <a:r>
              <a:rPr lang="en-US" sz="2400" dirty="0" err="1"/>
              <a:t>Sundarban</a:t>
            </a:r>
            <a:endParaRPr lang="en-US" sz="2400" dirty="0"/>
          </a:p>
          <a:p>
            <a:endParaRPr lang="en-US" sz="2400" dirty="0"/>
          </a:p>
          <a:p>
            <a:pPr marL="342900" indent="-342900">
              <a:buFont typeface="Arial" panose="020B0604020202020204" pitchFamily="34" charset="0"/>
              <a:buChar char="•"/>
            </a:pPr>
            <a:r>
              <a:rPr lang="en-US" sz="2400" dirty="0"/>
              <a:t>Rangamati</a:t>
            </a:r>
          </a:p>
          <a:p>
            <a:pPr marL="342900" indent="-342900">
              <a:buFont typeface="Arial" panose="020B0604020202020204" pitchFamily="34" charset="0"/>
              <a:buChar char="•"/>
            </a:pPr>
            <a:endParaRPr lang="en-US" sz="2400" dirty="0"/>
          </a:p>
          <a:p>
            <a:r>
              <a:rPr lang="en-US" sz="2400" dirty="0"/>
              <a:t>• </a:t>
            </a:r>
            <a:r>
              <a:rPr lang="en-US" sz="2400" dirty="0" err="1"/>
              <a:t>Kuakata</a:t>
            </a:r>
            <a:endParaRPr lang="en-US" sz="2400" dirty="0"/>
          </a:p>
          <a:p>
            <a:endParaRPr lang="en-US" sz="2400" dirty="0"/>
          </a:p>
          <a:p>
            <a:r>
              <a:rPr lang="en-US" sz="2400" dirty="0"/>
              <a:t>• </a:t>
            </a:r>
            <a:r>
              <a:rPr lang="en-US" sz="2400" dirty="0" err="1"/>
              <a:t>Jaflong</a:t>
            </a:r>
            <a:endParaRPr lang="en-US" sz="2400" dirty="0"/>
          </a:p>
          <a:p>
            <a:endParaRPr lang="en-US" sz="2400" dirty="0"/>
          </a:p>
          <a:p>
            <a:r>
              <a:rPr lang="en-US" sz="2400" dirty="0"/>
              <a:t>• Tea garden </a:t>
            </a:r>
            <a:r>
              <a:rPr lang="en-US" sz="2400" dirty="0" err="1"/>
              <a:t>Srimongal</a:t>
            </a:r>
            <a:endParaRPr lang="en-US" sz="2400" dirty="0"/>
          </a:p>
        </p:txBody>
      </p:sp>
      <p:sp>
        <p:nvSpPr>
          <p:cNvPr id="5" name="Title 4">
            <a:extLst>
              <a:ext uri="{FF2B5EF4-FFF2-40B4-BE49-F238E27FC236}">
                <a16:creationId xmlns:a16="http://schemas.microsoft.com/office/drawing/2014/main" id="{542B069B-282C-C902-ED8D-10BB03FE0FCD}"/>
              </a:ext>
            </a:extLst>
          </p:cNvPr>
          <p:cNvSpPr>
            <a:spLocks noGrp="1"/>
          </p:cNvSpPr>
          <p:nvPr>
            <p:ph type="title"/>
          </p:nvPr>
        </p:nvSpPr>
        <p:spPr/>
        <p:txBody>
          <a:bodyPr/>
          <a:lstStyle/>
          <a:p>
            <a:r>
              <a:rPr lang="en-US" dirty="0">
                <a:solidFill>
                  <a:schemeClr val="accent5">
                    <a:lumMod val="50000"/>
                  </a:schemeClr>
                </a:solidFill>
              </a:rPr>
              <a:t>.</a:t>
            </a:r>
          </a:p>
        </p:txBody>
      </p:sp>
      <p:pic>
        <p:nvPicPr>
          <p:cNvPr id="8" name="Content Placeholder 7">
            <a:extLst>
              <a:ext uri="{FF2B5EF4-FFF2-40B4-BE49-F238E27FC236}">
                <a16:creationId xmlns:a16="http://schemas.microsoft.com/office/drawing/2014/main" id="{C2EE674A-9160-5DE9-7D7E-902B8B8B5EB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13386" y="1946665"/>
            <a:ext cx="3060883" cy="1609432"/>
          </a:xfrm>
        </p:spPr>
      </p:pic>
      <p:pic>
        <p:nvPicPr>
          <p:cNvPr id="10" name="Picture 9">
            <a:extLst>
              <a:ext uri="{FF2B5EF4-FFF2-40B4-BE49-F238E27FC236}">
                <a16:creationId xmlns:a16="http://schemas.microsoft.com/office/drawing/2014/main" id="{B6D311A0-2755-3D34-7982-D356C34515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2253" y="3556097"/>
            <a:ext cx="3996372" cy="1325275"/>
          </a:xfrm>
          <a:prstGeom prst="rect">
            <a:avLst/>
          </a:prstGeom>
        </p:spPr>
      </p:pic>
      <p:pic>
        <p:nvPicPr>
          <p:cNvPr id="12" name="Picture 11">
            <a:extLst>
              <a:ext uri="{FF2B5EF4-FFF2-40B4-BE49-F238E27FC236}">
                <a16:creationId xmlns:a16="http://schemas.microsoft.com/office/drawing/2014/main" id="{C1550B06-E46F-B1C7-9F71-A57C0009D4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6622" y="4914286"/>
            <a:ext cx="2762250" cy="1657350"/>
          </a:xfrm>
          <a:prstGeom prst="rect">
            <a:avLst/>
          </a:prstGeom>
        </p:spPr>
      </p:pic>
    </p:spTree>
    <p:extLst>
      <p:ext uri="{BB962C8B-B14F-4D97-AF65-F5344CB8AC3E}">
        <p14:creationId xmlns:p14="http://schemas.microsoft.com/office/powerpoint/2010/main" val="191045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B395A-F102-753E-FF20-61458D66556A}"/>
              </a:ext>
            </a:extLst>
          </p:cNvPr>
          <p:cNvSpPr txBox="1"/>
          <p:nvPr/>
        </p:nvSpPr>
        <p:spPr>
          <a:xfrm>
            <a:off x="515854" y="282526"/>
            <a:ext cx="6097604" cy="3785652"/>
          </a:xfrm>
          <a:prstGeom prst="rect">
            <a:avLst/>
          </a:prstGeom>
          <a:noFill/>
        </p:spPr>
        <p:txBody>
          <a:bodyPr wrap="square">
            <a:spAutoFit/>
          </a:bodyPr>
          <a:lstStyle/>
          <a:p>
            <a:r>
              <a:rPr lang="en-US" sz="2400" b="1" dirty="0"/>
              <a:t>Cox’s bazar:</a:t>
            </a:r>
          </a:p>
          <a:p>
            <a:endParaRPr lang="en-US" sz="2400" dirty="0"/>
          </a:p>
          <a:p>
            <a:pPr marL="342900" indent="-342900">
              <a:buFont typeface="Arial" panose="020B0604020202020204" pitchFamily="34" charset="0"/>
              <a:buChar char="•"/>
            </a:pPr>
            <a:r>
              <a:rPr lang="en-US" sz="2400" dirty="0"/>
              <a:t>unbroken length of 155 km</a:t>
            </a:r>
          </a:p>
          <a:p>
            <a:pPr marL="342900" indent="-342900">
              <a:buFont typeface="Arial" panose="020B0604020202020204" pitchFamily="34" charset="0"/>
              <a:buChar char="•"/>
            </a:pPr>
            <a:r>
              <a:rPr lang="en-US" sz="2400" dirty="0"/>
              <a:t>longest sea beach in the world</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id="{45C60ED8-FC04-B1A3-C751-74D2B26573AE}"/>
              </a:ext>
            </a:extLst>
          </p:cNvPr>
          <p:cNvPicPr>
            <a:picLocks noChangeAspect="1"/>
          </p:cNvPicPr>
          <p:nvPr/>
        </p:nvPicPr>
        <p:blipFill>
          <a:blip r:embed="rId2"/>
          <a:stretch>
            <a:fillRect/>
          </a:stretch>
        </p:blipFill>
        <p:spPr>
          <a:xfrm>
            <a:off x="515854" y="2860352"/>
            <a:ext cx="4925127" cy="3285763"/>
          </a:xfrm>
          <a:prstGeom prst="rect">
            <a:avLst/>
          </a:prstGeom>
        </p:spPr>
      </p:pic>
      <p:pic>
        <p:nvPicPr>
          <p:cNvPr id="7" name="Picture 6">
            <a:extLst>
              <a:ext uri="{FF2B5EF4-FFF2-40B4-BE49-F238E27FC236}">
                <a16:creationId xmlns:a16="http://schemas.microsoft.com/office/drawing/2014/main" id="{3AE9875C-2C76-0B71-33EF-4992E9F193DB}"/>
              </a:ext>
            </a:extLst>
          </p:cNvPr>
          <p:cNvPicPr>
            <a:picLocks noChangeAspect="1"/>
          </p:cNvPicPr>
          <p:nvPr/>
        </p:nvPicPr>
        <p:blipFill>
          <a:blip r:embed="rId3"/>
          <a:stretch>
            <a:fillRect/>
          </a:stretch>
        </p:blipFill>
        <p:spPr>
          <a:xfrm>
            <a:off x="5631478" y="2092104"/>
            <a:ext cx="4389122" cy="3172914"/>
          </a:xfrm>
          <a:prstGeom prst="rect">
            <a:avLst/>
          </a:prstGeom>
        </p:spPr>
      </p:pic>
    </p:spTree>
    <p:extLst>
      <p:ext uri="{BB962C8B-B14F-4D97-AF65-F5344CB8AC3E}">
        <p14:creationId xmlns:p14="http://schemas.microsoft.com/office/powerpoint/2010/main" val="297715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C7C95C-C745-C464-87FE-3A38609169F3}"/>
              </a:ext>
            </a:extLst>
          </p:cNvPr>
          <p:cNvSpPr txBox="1"/>
          <p:nvPr/>
        </p:nvSpPr>
        <p:spPr>
          <a:xfrm>
            <a:off x="430730" y="56111"/>
            <a:ext cx="6097604" cy="5324535"/>
          </a:xfrm>
          <a:prstGeom prst="rect">
            <a:avLst/>
          </a:prstGeom>
          <a:noFill/>
        </p:spPr>
        <p:txBody>
          <a:bodyPr wrap="square">
            <a:spAutoFit/>
          </a:bodyPr>
          <a:lstStyle/>
          <a:p>
            <a:r>
              <a:rPr lang="en-US" sz="2800" b="1" dirty="0" err="1">
                <a:solidFill>
                  <a:schemeClr val="accent3">
                    <a:lumMod val="60000"/>
                    <a:lumOff val="40000"/>
                  </a:schemeClr>
                </a:solidFill>
              </a:rPr>
              <a:t>Sundarban</a:t>
            </a:r>
            <a:r>
              <a:rPr lang="en-US" sz="2800" b="1" dirty="0">
                <a:solidFill>
                  <a:schemeClr val="accent3">
                    <a:lumMod val="60000"/>
                    <a:lumOff val="40000"/>
                  </a:schemeClr>
                </a:solidFill>
              </a:rPr>
              <a:t>:</a:t>
            </a:r>
          </a:p>
          <a:p>
            <a:endParaRPr lang="en-US" sz="2400" dirty="0"/>
          </a:p>
          <a:p>
            <a:pPr marL="342900" indent="-342900">
              <a:buFont typeface="Arial" panose="020B0604020202020204" pitchFamily="34" charset="0"/>
              <a:buChar char="•"/>
            </a:pPr>
            <a:r>
              <a:rPr lang="en-US" sz="2400" dirty="0"/>
              <a:t>the  largest mangrove forest in the world.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best tourist destination for the people who love forest as well as wild animals.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Royal </a:t>
            </a:r>
            <a:r>
              <a:rPr lang="en-US" sz="2400" dirty="0" err="1"/>
              <a:t>bengali</a:t>
            </a:r>
            <a:r>
              <a:rPr lang="en-US" sz="2400" dirty="0"/>
              <a:t> tigers are only seen in this forest around the world.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top attractive natural tourist place in Bangladesh. </a:t>
            </a:r>
          </a:p>
        </p:txBody>
      </p:sp>
      <p:pic>
        <p:nvPicPr>
          <p:cNvPr id="4" name="Picture 3">
            <a:extLst>
              <a:ext uri="{FF2B5EF4-FFF2-40B4-BE49-F238E27FC236}">
                <a16:creationId xmlns:a16="http://schemas.microsoft.com/office/drawing/2014/main" id="{B6F77738-718B-6E6E-887E-1CD91A6B367D}"/>
              </a:ext>
            </a:extLst>
          </p:cNvPr>
          <p:cNvPicPr>
            <a:picLocks noChangeAspect="1"/>
          </p:cNvPicPr>
          <p:nvPr/>
        </p:nvPicPr>
        <p:blipFill>
          <a:blip r:embed="rId2"/>
          <a:stretch>
            <a:fillRect/>
          </a:stretch>
        </p:blipFill>
        <p:spPr>
          <a:xfrm>
            <a:off x="6528334" y="1841809"/>
            <a:ext cx="5234458" cy="3174381"/>
          </a:xfrm>
          <a:prstGeom prst="rect">
            <a:avLst/>
          </a:prstGeom>
        </p:spPr>
      </p:pic>
    </p:spTree>
    <p:extLst>
      <p:ext uri="{BB962C8B-B14F-4D97-AF65-F5344CB8AC3E}">
        <p14:creationId xmlns:p14="http://schemas.microsoft.com/office/powerpoint/2010/main" val="15665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4329A2-739E-09B7-5A47-2EE718C8E588}"/>
              </a:ext>
            </a:extLst>
          </p:cNvPr>
          <p:cNvSpPr txBox="1"/>
          <p:nvPr/>
        </p:nvSpPr>
        <p:spPr>
          <a:xfrm>
            <a:off x="202131" y="96252"/>
            <a:ext cx="6711853" cy="3847207"/>
          </a:xfrm>
          <a:prstGeom prst="rect">
            <a:avLst/>
          </a:prstGeom>
          <a:noFill/>
        </p:spPr>
        <p:txBody>
          <a:bodyPr wrap="square">
            <a:spAutoFit/>
          </a:bodyPr>
          <a:lstStyle/>
          <a:p>
            <a:r>
              <a:rPr lang="en-US" sz="2800" b="1" dirty="0">
                <a:solidFill>
                  <a:schemeClr val="accent3">
                    <a:lumMod val="60000"/>
                    <a:lumOff val="40000"/>
                  </a:schemeClr>
                </a:solidFill>
              </a:rPr>
              <a:t>Rangamati :</a:t>
            </a:r>
          </a:p>
          <a:p>
            <a:endParaRPr lang="en-US" sz="2400" dirty="0"/>
          </a:p>
          <a:p>
            <a:pPr marL="342900" indent="-342900">
              <a:buFont typeface="Arial" panose="020B0604020202020204" pitchFamily="34" charset="0"/>
              <a:buChar char="•"/>
            </a:pPr>
            <a:r>
              <a:rPr lang="en-US" sz="2400" dirty="0"/>
              <a:t>For having  red soil, this district  name is Rangamati.</a:t>
            </a:r>
          </a:p>
          <a:p>
            <a:r>
              <a:rPr lang="en-US" sz="2400" dirty="0"/>
              <a:t>  </a:t>
            </a:r>
          </a:p>
          <a:p>
            <a:pPr marL="342900" indent="-342900">
              <a:buFont typeface="Arial" panose="020B0604020202020204" pitchFamily="34" charset="0"/>
              <a:buChar char="•"/>
            </a:pPr>
            <a:r>
              <a:rPr lang="en-US" sz="2400" dirty="0"/>
              <a:t>has also many attractive  natural tourist  place.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a:t>
            </a:r>
            <a:r>
              <a:rPr lang="en-US" sz="2400" dirty="0" err="1"/>
              <a:t>Subhalang</a:t>
            </a:r>
            <a:r>
              <a:rPr lang="en-US" sz="2400" dirty="0"/>
              <a:t> Hill, capital lake  hanging bridge,  echo Village and more.</a:t>
            </a:r>
          </a:p>
        </p:txBody>
      </p:sp>
      <p:pic>
        <p:nvPicPr>
          <p:cNvPr id="4" name="Picture 3">
            <a:extLst>
              <a:ext uri="{FF2B5EF4-FFF2-40B4-BE49-F238E27FC236}">
                <a16:creationId xmlns:a16="http://schemas.microsoft.com/office/drawing/2014/main" id="{96D24302-FFD5-FBCD-4850-CBAF3FF3D2BA}"/>
              </a:ext>
            </a:extLst>
          </p:cNvPr>
          <p:cNvPicPr>
            <a:picLocks noChangeAspect="1"/>
          </p:cNvPicPr>
          <p:nvPr/>
        </p:nvPicPr>
        <p:blipFill>
          <a:blip r:embed="rId2"/>
          <a:stretch>
            <a:fillRect/>
          </a:stretch>
        </p:blipFill>
        <p:spPr>
          <a:xfrm>
            <a:off x="6381222" y="3429000"/>
            <a:ext cx="5176296" cy="3052536"/>
          </a:xfrm>
          <a:prstGeom prst="rect">
            <a:avLst/>
          </a:prstGeom>
        </p:spPr>
      </p:pic>
    </p:spTree>
    <p:extLst>
      <p:ext uri="{BB962C8B-B14F-4D97-AF65-F5344CB8AC3E}">
        <p14:creationId xmlns:p14="http://schemas.microsoft.com/office/powerpoint/2010/main" val="4174405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E2BCF6-6C74-ECCC-0744-EFF12E5FFCD0}"/>
              </a:ext>
            </a:extLst>
          </p:cNvPr>
          <p:cNvSpPr txBox="1"/>
          <p:nvPr/>
        </p:nvSpPr>
        <p:spPr>
          <a:xfrm>
            <a:off x="2125250" y="1859338"/>
            <a:ext cx="8511647" cy="2677656"/>
          </a:xfrm>
          <a:prstGeom prst="rect">
            <a:avLst/>
          </a:prstGeom>
          <a:noFill/>
        </p:spPr>
        <p:txBody>
          <a:bodyPr wrap="square">
            <a:spAutoFit/>
          </a:bodyPr>
          <a:lstStyle/>
          <a:p>
            <a:r>
              <a:rPr lang="en-US" sz="2400" b="1" dirty="0">
                <a:solidFill>
                  <a:schemeClr val="accent3">
                    <a:lumMod val="60000"/>
                    <a:lumOff val="40000"/>
                  </a:schemeClr>
                </a:solidFill>
              </a:rPr>
              <a:t>Historical heritage:</a:t>
            </a:r>
          </a:p>
          <a:p>
            <a:endParaRPr lang="en-US" sz="2400" dirty="0"/>
          </a:p>
          <a:p>
            <a:pPr marL="342900" indent="-342900">
              <a:buFont typeface="Arial" panose="020B0604020202020204" pitchFamily="34" charset="0"/>
              <a:buChar char="•"/>
            </a:pPr>
            <a:r>
              <a:rPr lang="en-US" sz="2400" dirty="0"/>
              <a:t> Lalbagh Fort</a:t>
            </a:r>
          </a:p>
          <a:p>
            <a:pPr marL="342900" indent="-342900">
              <a:buFont typeface="Arial" panose="020B0604020202020204" pitchFamily="34" charset="0"/>
              <a:buChar char="•"/>
            </a:pPr>
            <a:r>
              <a:rPr lang="en-US" sz="2400" dirty="0"/>
              <a:t> Ahsan Manzil </a:t>
            </a:r>
          </a:p>
          <a:p>
            <a:pPr marL="342900" indent="-342900">
              <a:buFont typeface="Arial" panose="020B0604020202020204" pitchFamily="34" charset="0"/>
              <a:buChar char="•"/>
            </a:pPr>
            <a:r>
              <a:rPr lang="en-US" sz="2400" dirty="0"/>
              <a:t> </a:t>
            </a:r>
            <a:r>
              <a:rPr lang="en-US" sz="2400" dirty="0" err="1"/>
              <a:t>Maynamoti</a:t>
            </a:r>
            <a:r>
              <a:rPr lang="en-US" sz="2400" dirty="0"/>
              <a:t> </a:t>
            </a:r>
          </a:p>
          <a:p>
            <a:pPr marL="342900" indent="-342900">
              <a:buFont typeface="Arial" panose="020B0604020202020204" pitchFamily="34" charset="0"/>
              <a:buChar char="•"/>
            </a:pPr>
            <a:r>
              <a:rPr lang="en-US" sz="2400" dirty="0"/>
              <a:t> </a:t>
            </a:r>
            <a:r>
              <a:rPr lang="en-US" sz="2400" dirty="0" err="1"/>
              <a:t>Mahasthangarh</a:t>
            </a:r>
            <a:r>
              <a:rPr lang="en-US" sz="2400" dirty="0"/>
              <a:t> </a:t>
            </a:r>
          </a:p>
          <a:p>
            <a:pPr marL="342900" indent="-342900">
              <a:buFont typeface="Arial" panose="020B0604020202020204" pitchFamily="34" charset="0"/>
              <a:buChar char="•"/>
            </a:pPr>
            <a:r>
              <a:rPr lang="en-US" sz="2400" dirty="0"/>
              <a:t> Sonargaon </a:t>
            </a:r>
          </a:p>
        </p:txBody>
      </p:sp>
    </p:spTree>
    <p:extLst>
      <p:ext uri="{BB962C8B-B14F-4D97-AF65-F5344CB8AC3E}">
        <p14:creationId xmlns:p14="http://schemas.microsoft.com/office/powerpoint/2010/main" val="1598122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409923-E9E6-DE90-045F-FA24E092DE91}"/>
              </a:ext>
            </a:extLst>
          </p:cNvPr>
          <p:cNvSpPr txBox="1"/>
          <p:nvPr/>
        </p:nvSpPr>
        <p:spPr>
          <a:xfrm>
            <a:off x="739739" y="421240"/>
            <a:ext cx="6174767" cy="2369880"/>
          </a:xfrm>
          <a:prstGeom prst="rect">
            <a:avLst/>
          </a:prstGeom>
          <a:noFill/>
        </p:spPr>
        <p:txBody>
          <a:bodyPr wrap="square">
            <a:spAutoFit/>
          </a:bodyPr>
          <a:lstStyle/>
          <a:p>
            <a:r>
              <a:rPr lang="en-US" sz="2800" b="1" dirty="0" err="1">
                <a:solidFill>
                  <a:schemeClr val="accent3">
                    <a:lumMod val="60000"/>
                    <a:lumOff val="40000"/>
                  </a:schemeClr>
                </a:solidFill>
              </a:rPr>
              <a:t>Lalbag</a:t>
            </a:r>
            <a:r>
              <a:rPr lang="en-US" sz="2800" b="1" dirty="0">
                <a:solidFill>
                  <a:schemeClr val="accent3">
                    <a:lumMod val="60000"/>
                    <a:lumOff val="40000"/>
                  </a:schemeClr>
                </a:solidFill>
              </a:rPr>
              <a:t> Fort: </a:t>
            </a:r>
          </a:p>
          <a:p>
            <a:endParaRPr lang="en-US" sz="2400" dirty="0"/>
          </a:p>
          <a:p>
            <a:pPr marL="342900" indent="-342900">
              <a:buFont typeface="Arial" panose="020B0604020202020204" pitchFamily="34" charset="0"/>
              <a:buChar char="•"/>
            </a:pPr>
            <a:r>
              <a:rPr lang="en-US" sz="2400" dirty="0"/>
              <a:t> an incomplete Mughal Palace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situated at the </a:t>
            </a:r>
            <a:r>
              <a:rPr lang="en-US" sz="2400" dirty="0" err="1"/>
              <a:t>Buriganga</a:t>
            </a:r>
            <a:r>
              <a:rPr lang="en-US" sz="2400" dirty="0"/>
              <a:t> River in the south western part of Dhaka.</a:t>
            </a:r>
          </a:p>
        </p:txBody>
      </p:sp>
      <p:pic>
        <p:nvPicPr>
          <p:cNvPr id="5" name="Picture 4">
            <a:extLst>
              <a:ext uri="{FF2B5EF4-FFF2-40B4-BE49-F238E27FC236}">
                <a16:creationId xmlns:a16="http://schemas.microsoft.com/office/drawing/2014/main" id="{7C2315C3-33E1-4963-0D1D-3DF116B7C4B3}"/>
              </a:ext>
            </a:extLst>
          </p:cNvPr>
          <p:cNvPicPr>
            <a:picLocks noChangeAspect="1"/>
          </p:cNvPicPr>
          <p:nvPr/>
        </p:nvPicPr>
        <p:blipFill>
          <a:blip r:embed="rId2"/>
          <a:stretch>
            <a:fillRect/>
          </a:stretch>
        </p:blipFill>
        <p:spPr>
          <a:xfrm>
            <a:off x="6096000" y="2791120"/>
            <a:ext cx="5496877" cy="2851505"/>
          </a:xfrm>
          <a:prstGeom prst="rect">
            <a:avLst/>
          </a:prstGeom>
        </p:spPr>
      </p:pic>
    </p:spTree>
    <p:extLst>
      <p:ext uri="{BB962C8B-B14F-4D97-AF65-F5344CB8AC3E}">
        <p14:creationId xmlns:p14="http://schemas.microsoft.com/office/powerpoint/2010/main" val="18949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5523151D72DF49A466960E5BDCE5EB" ma:contentTypeVersion="0" ma:contentTypeDescription="Create a new document." ma:contentTypeScope="" ma:versionID="77d4880e8aa588e2505f92e43eba1a61">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C3D82D-6862-4AF4-86E6-781E33565251}"/>
</file>

<file path=customXml/itemProps2.xml><?xml version="1.0" encoding="utf-8"?>
<ds:datastoreItem xmlns:ds="http://schemas.openxmlformats.org/officeDocument/2006/customXml" ds:itemID="{0E422B03-293D-4338-8DF2-2DA67D9CBFFD}"/>
</file>

<file path=customXml/itemProps3.xml><?xml version="1.0" encoding="utf-8"?>
<ds:datastoreItem xmlns:ds="http://schemas.openxmlformats.org/officeDocument/2006/customXml" ds:itemID="{AB619E49-4AAB-4801-944A-4FB520A75DC8}"/>
</file>

<file path=docProps/app.xml><?xml version="1.0" encoding="utf-8"?>
<Properties xmlns="http://schemas.openxmlformats.org/officeDocument/2006/extended-properties" xmlns:vt="http://schemas.openxmlformats.org/officeDocument/2006/docPropsVTypes">
  <Template>Ion</Template>
  <TotalTime>808</TotalTime>
  <Words>544</Words>
  <Application>Microsoft Office PowerPoint</Application>
  <PresentationFormat>Widescreen</PresentationFormat>
  <Paragraphs>122</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vt:lpstr>
      <vt:lpstr>       Major tourist spots in Bangladesh   </vt:lpstr>
      <vt:lpstr>    Introduction</vt:lpstr>
      <vt:lpstr>   </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Advantages of Tourism  in Bangladesh</vt:lpstr>
      <vt:lpstr>PowerPoint Presentation</vt:lpstr>
      <vt:lpstr>PowerPoint Presentation</vt:lpstr>
      <vt:lpstr>Problems which faced by tourist</vt:lpstr>
      <vt:lpstr>Weak Transportation System</vt:lpstr>
      <vt:lpstr>Infrastructural Weakness</vt:lpstr>
      <vt:lpstr>Lack of Advertisement</vt:lpstr>
      <vt:lpstr>Availability of Good Food</vt:lpstr>
      <vt:lpstr>Security Problem</vt:lpstr>
      <vt:lpstr>Factors to Improve </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tourist spots in Bangladesh   Course Instructor: FARHANA AFROZ</dc:title>
  <dc:creator>Tanvir Ahammed</dc:creator>
  <cp:lastModifiedBy>Farhana Afroz</cp:lastModifiedBy>
  <cp:revision>20</cp:revision>
  <dcterms:created xsi:type="dcterms:W3CDTF">2022-08-03T18:21:02Z</dcterms:created>
  <dcterms:modified xsi:type="dcterms:W3CDTF">2022-11-03T15:40:32Z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0x010100CC5523151D72DF49A466960E5BDCE5EB</vt:lpwstr>
  </property>
</Properties>
</file>